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69" r:id="rId4"/>
    <p:sldId id="258" r:id="rId5"/>
    <p:sldId id="268" r:id="rId6"/>
    <p:sldId id="267" r:id="rId7"/>
    <p:sldId id="259" r:id="rId8"/>
    <p:sldId id="263" r:id="rId9"/>
    <p:sldId id="264" r:id="rId10"/>
    <p:sldId id="265" r:id="rId11"/>
    <p:sldId id="260" r:id="rId12"/>
    <p:sldId id="261"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2" y="-8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D2689F9-1150-4C1C-8C25-412751EC60CF}" type="datetimeFigureOut">
              <a:rPr lang="en-US" smtClean="0"/>
              <a:t>06/02/2017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3DA91F7-3A22-4300-9F83-C640F018D8B5}" type="slidenum">
              <a:rPr lang="en-US" smtClean="0"/>
              <a:t>‹#›</a:t>
            </a:fld>
            <a:endParaRPr lang="en-US"/>
          </a:p>
        </p:txBody>
      </p:sp>
    </p:spTree>
    <p:extLst>
      <p:ext uri="{BB962C8B-B14F-4D97-AF65-F5344CB8AC3E}">
        <p14:creationId xmlns:p14="http://schemas.microsoft.com/office/powerpoint/2010/main" val="1107387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A9A314-A0C5-4C56-9F8F-EB9873FDAB36}" type="datetimeFigureOut">
              <a:rPr lang="en-US" smtClean="0"/>
              <a:t>06/02/2017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62C7AA-B806-4FC8-9166-1F5C6FC24AFF}" type="slidenum">
              <a:rPr lang="en-US" smtClean="0"/>
              <a:t>‹#›</a:t>
            </a:fld>
            <a:endParaRPr lang="en-US"/>
          </a:p>
        </p:txBody>
      </p:sp>
    </p:spTree>
    <p:extLst>
      <p:ext uri="{BB962C8B-B14F-4D97-AF65-F5344CB8AC3E}">
        <p14:creationId xmlns:p14="http://schemas.microsoft.com/office/powerpoint/2010/main" val="1140587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Art O’Connor</a:t>
            </a:r>
          </a:p>
          <a:p>
            <a:r>
              <a:rPr lang="en-US" dirty="0" smtClean="0"/>
              <a:t>I</a:t>
            </a:r>
            <a:r>
              <a:rPr lang="en-US" baseline="0" dirty="0" smtClean="0"/>
              <a:t> live at 10985 Dryden Drive</a:t>
            </a:r>
          </a:p>
          <a:p>
            <a:r>
              <a:rPr lang="en-US" baseline="0" dirty="0" smtClean="0"/>
              <a:t>We are just 2 parcels away from this project</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1</a:t>
            </a:fld>
            <a:endParaRPr lang="en-US"/>
          </a:p>
        </p:txBody>
      </p:sp>
    </p:spTree>
    <p:extLst>
      <p:ext uri="{BB962C8B-B14F-4D97-AF65-F5344CB8AC3E}">
        <p14:creationId xmlns:p14="http://schemas.microsoft.com/office/powerpoint/2010/main" val="211148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DEAD TREE HANGING 6 feet OVER PAVEMENT, WILLOWS AGAINST PAVEMENT.</a:t>
            </a:r>
          </a:p>
          <a:p>
            <a:r>
              <a:rPr lang="en-US" dirty="0" smtClean="0"/>
              <a:t>Willows plug culvert under Dryden, which overtopped the road, closing it during the floods this winter,</a:t>
            </a:r>
            <a:r>
              <a:rPr lang="en-US" baseline="0" dirty="0" smtClean="0"/>
              <a:t> blocking the only public access for this project.</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10</a:t>
            </a:fld>
            <a:endParaRPr lang="en-US"/>
          </a:p>
        </p:txBody>
      </p:sp>
    </p:spTree>
    <p:extLst>
      <p:ext uri="{BB962C8B-B14F-4D97-AF65-F5344CB8AC3E}">
        <p14:creationId xmlns:p14="http://schemas.microsoft.com/office/powerpoint/2010/main" val="125417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lack of curb, gutter and sidewalks. No fire hydrants. No on street parking and the developer is not providing any on site deliver areas. During</a:t>
            </a:r>
            <a:r>
              <a:rPr lang="en-US" baseline="0" dirty="0" smtClean="0"/>
              <a:t> winter, snow plowing is only on school days. When school is not in session, snow can block the road for days. Into this environment, the developer proposes to inject 15 mobility impaired but ambulatory clients. With no sidewalks, they will be perilously navigating in the middle of the road. </a:t>
            </a:r>
            <a:r>
              <a:rPr lang="en-US" dirty="0" smtClean="0"/>
              <a:t>6% GRADE, MAILBOXES ON RT.</a:t>
            </a:r>
            <a:r>
              <a:rPr lang="en-US" baseline="0" dirty="0" smtClean="0"/>
              <a:t> OPPOSITE </a:t>
            </a:r>
            <a:r>
              <a:rPr lang="en-US" dirty="0" smtClean="0"/>
              <a:t> DWY. ON LT.</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11</a:t>
            </a:fld>
            <a:endParaRPr lang="en-US"/>
          </a:p>
        </p:txBody>
      </p:sp>
    </p:spTree>
    <p:extLst>
      <p:ext uri="{BB962C8B-B14F-4D97-AF65-F5344CB8AC3E}">
        <p14:creationId xmlns:p14="http://schemas.microsoft.com/office/powerpoint/2010/main" val="2210418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Heading toward </a:t>
            </a:r>
            <a:r>
              <a:rPr lang="en-US" dirty="0" err="1" smtClean="0"/>
              <a:t>Quilici</a:t>
            </a:r>
            <a:r>
              <a:rPr lang="en-US" dirty="0" smtClean="0"/>
              <a:t> on Dryden</a:t>
            </a:r>
            <a:r>
              <a:rPr lang="en-US" baseline="0" dirty="0" smtClean="0"/>
              <a:t> in canyon</a:t>
            </a:r>
          </a:p>
          <a:p>
            <a:endParaRPr lang="en-US" baseline="0" dirty="0" smtClean="0"/>
          </a:p>
          <a:p>
            <a:r>
              <a:rPr lang="en-US" baseline="0" dirty="0" smtClean="0"/>
              <a:t>Dryden has several blind curves and hills. Imagine a low wheel chair in the middle of the road at the top of this picture when a vehicle comes from the right around this blind corner. The result will not be pretty.</a:t>
            </a:r>
          </a:p>
          <a:p>
            <a:r>
              <a:rPr lang="en-US" baseline="0" dirty="0" smtClean="0"/>
              <a:t>This project is inappropriate for this neighborhood because the roads cannot support it. Please deny this project.</a:t>
            </a:r>
          </a:p>
          <a:p>
            <a:endParaRPr lang="en-US" baseline="0" dirty="0" smtClean="0"/>
          </a:p>
          <a:p>
            <a:r>
              <a:rPr lang="en-US" baseline="0" dirty="0" smtClean="0"/>
              <a:t>Will everybody opposed to this project please stand up.</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12</a:t>
            </a:fld>
            <a:endParaRPr lang="en-US"/>
          </a:p>
        </p:txBody>
      </p:sp>
    </p:spTree>
    <p:extLst>
      <p:ext uri="{BB962C8B-B14F-4D97-AF65-F5344CB8AC3E}">
        <p14:creationId xmlns:p14="http://schemas.microsoft.com/office/powerpoint/2010/main" val="272914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pointer to outline area. Discuss single entrance. </a:t>
            </a:r>
          </a:p>
          <a:p>
            <a:r>
              <a:rPr lang="en-US" dirty="0" smtClean="0"/>
              <a:t>Dryden begins at Holcomb Ranch Road and terminates at </a:t>
            </a:r>
            <a:r>
              <a:rPr lang="en-US" dirty="0" err="1" smtClean="0"/>
              <a:t>Quilici</a:t>
            </a:r>
            <a:r>
              <a:rPr lang="en-US" dirty="0" smtClean="0"/>
              <a:t>.</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2</a:t>
            </a:fld>
            <a:endParaRPr lang="en-US"/>
          </a:p>
        </p:txBody>
      </p:sp>
    </p:spTree>
    <p:extLst>
      <p:ext uri="{BB962C8B-B14F-4D97-AF65-F5344CB8AC3E}">
        <p14:creationId xmlns:p14="http://schemas.microsoft.com/office/powerpoint/2010/main" val="1746280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138</a:t>
            </a:r>
            <a:r>
              <a:rPr lang="en-US" baseline="0" dirty="0" smtClean="0"/>
              <a:t> parcels served by Dryden Drive, which is the only public access.</a:t>
            </a:r>
          </a:p>
          <a:p>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3</a:t>
            </a:fld>
            <a:endParaRPr lang="en-US"/>
          </a:p>
        </p:txBody>
      </p:sp>
    </p:spTree>
    <p:extLst>
      <p:ext uri="{BB962C8B-B14F-4D97-AF65-F5344CB8AC3E}">
        <p14:creationId xmlns:p14="http://schemas.microsoft.com/office/powerpoint/2010/main" val="86614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termination of Dryden at </a:t>
            </a:r>
            <a:r>
              <a:rPr lang="en-US" dirty="0" err="1" smtClean="0"/>
              <a:t>Quilici</a:t>
            </a:r>
            <a:r>
              <a:rPr lang="en-US" dirty="0" smtClean="0"/>
              <a:t>.</a:t>
            </a:r>
          </a:p>
          <a:p>
            <a:r>
              <a:rPr lang="en-US" dirty="0" smtClean="0"/>
              <a:t>The</a:t>
            </a:r>
            <a:r>
              <a:rPr lang="en-US" baseline="0" dirty="0" smtClean="0"/>
              <a:t> County maintained portion of </a:t>
            </a:r>
            <a:r>
              <a:rPr lang="en-US" baseline="0" dirty="0" err="1" smtClean="0"/>
              <a:t>Quilci</a:t>
            </a:r>
            <a:r>
              <a:rPr lang="en-US" baseline="0" dirty="0" smtClean="0"/>
              <a:t> is only 749 feet long.</a:t>
            </a:r>
            <a:endParaRPr lang="en-US" dirty="0" smtClean="0"/>
          </a:p>
          <a:p>
            <a:r>
              <a:rPr lang="en-US" dirty="0" smtClean="0"/>
              <a:t>USE POINTER TO EMPHSIZE SHORT 740 FT. </a:t>
            </a:r>
          </a:p>
          <a:p>
            <a:r>
              <a:rPr lang="en-US" dirty="0" smtClean="0"/>
              <a:t>To the west, it turns into a private driveway.</a:t>
            </a:r>
          </a:p>
          <a:p>
            <a:r>
              <a:rPr lang="en-US" dirty="0" smtClean="0"/>
              <a:t>To</a:t>
            </a:r>
            <a:r>
              <a:rPr lang="en-US" baseline="0" dirty="0" smtClean="0"/>
              <a:t> the east, it turns into a dirt road not owned or maintained by Washoe County. </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4</a:t>
            </a:fld>
            <a:endParaRPr lang="en-US"/>
          </a:p>
        </p:txBody>
      </p:sp>
    </p:spTree>
    <p:extLst>
      <p:ext uri="{BB962C8B-B14F-4D97-AF65-F5344CB8AC3E}">
        <p14:creationId xmlns:p14="http://schemas.microsoft.com/office/powerpoint/2010/main" val="71799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how this conversion of use is termed, it is still a business. The owner will not occupy the building. Everybody in the building will either be a client or employee. The facility will require a business license to operate. Lets call a spade</a:t>
            </a:r>
            <a:r>
              <a:rPr lang="en-US" baseline="0" dirty="0" smtClean="0"/>
              <a:t> a spade – this is actually the conversion of a residence to a pure business. </a:t>
            </a:r>
            <a:endParaRPr lang="en-US" dirty="0" smtClean="0"/>
          </a:p>
          <a:p>
            <a:r>
              <a:rPr lang="en-US" dirty="0" smtClean="0"/>
              <a:t>Two</a:t>
            </a:r>
            <a:r>
              <a:rPr lang="en-US" baseline="0" dirty="0" smtClean="0"/>
              <a:t> parts – appearance AND character. This project will greatly alter the character all the employees coming and going, the deliveries, the frequent emergency calls, and the vastly increased ambulatory pedestrian traffic on the rural road.</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5</a:t>
            </a:fld>
            <a:endParaRPr lang="en-US"/>
          </a:p>
        </p:txBody>
      </p:sp>
    </p:spTree>
    <p:extLst>
      <p:ext uri="{BB962C8B-B14F-4D97-AF65-F5344CB8AC3E}">
        <p14:creationId xmlns:p14="http://schemas.microsoft.com/office/powerpoint/2010/main" val="5157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average,</a:t>
            </a:r>
            <a:r>
              <a:rPr lang="en-US" baseline="0" dirty="0" smtClean="0"/>
              <a:t> a normal residence generates 10 vehicle trips per day. This business will generate 52, plus 6 for employees. Almost 6 times a normal residence.</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6</a:t>
            </a:fld>
            <a:endParaRPr lang="en-US"/>
          </a:p>
        </p:txBody>
      </p:sp>
    </p:spTree>
    <p:extLst>
      <p:ext uri="{BB962C8B-B14F-4D97-AF65-F5344CB8AC3E}">
        <p14:creationId xmlns:p14="http://schemas.microsoft.com/office/powerpoint/2010/main" val="131417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easy for mobility impaired </a:t>
            </a:r>
            <a:r>
              <a:rPr lang="en-US" smtClean="0"/>
              <a:t>to navigate</a:t>
            </a:r>
            <a:endParaRPr lang="en-US"/>
          </a:p>
        </p:txBody>
      </p:sp>
      <p:sp>
        <p:nvSpPr>
          <p:cNvPr id="4" name="Slide Number Placeholder 3"/>
          <p:cNvSpPr>
            <a:spLocks noGrp="1"/>
          </p:cNvSpPr>
          <p:nvPr>
            <p:ph type="sldNum" sz="quarter" idx="10"/>
          </p:nvPr>
        </p:nvSpPr>
        <p:spPr/>
        <p:txBody>
          <a:bodyPr/>
          <a:lstStyle/>
          <a:p>
            <a:fld id="{3C62C7AA-B806-4FC8-9166-1F5C6FC24AFF}" type="slidenum">
              <a:rPr lang="en-US" smtClean="0"/>
              <a:t>7</a:t>
            </a:fld>
            <a:endParaRPr lang="en-US"/>
          </a:p>
        </p:txBody>
      </p:sp>
    </p:spTree>
    <p:extLst>
      <p:ext uri="{BB962C8B-B14F-4D97-AF65-F5344CB8AC3E}">
        <p14:creationId xmlns:p14="http://schemas.microsoft.com/office/powerpoint/2010/main" val="374297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Dryden Drive, the sole access for this project, has been poorly maintained, having been over a dozen years since the County last did nay pavement maintenance. Consequently, the pavement is disintegrating. Here is a 24”x6” section of missing pavement.</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8</a:t>
            </a:fld>
            <a:endParaRPr lang="en-US"/>
          </a:p>
        </p:txBody>
      </p:sp>
    </p:spTree>
    <p:extLst>
      <p:ext uri="{BB962C8B-B14F-4D97-AF65-F5344CB8AC3E}">
        <p14:creationId xmlns:p14="http://schemas.microsoft.com/office/powerpoint/2010/main" val="399096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36”x12” section of missing pavement.</a:t>
            </a:r>
            <a:r>
              <a:rPr lang="en-US" baseline="0" dirty="0" smtClean="0"/>
              <a:t> There are many more areas like this. The six-fold increase in traffic along the entire length of Dryden will only </a:t>
            </a:r>
            <a:r>
              <a:rPr lang="en-US" baseline="0" dirty="0" err="1" smtClean="0"/>
              <a:t>exerbate</a:t>
            </a:r>
            <a:r>
              <a:rPr lang="en-US" baseline="0" dirty="0" smtClean="0"/>
              <a:t> the disintegration. </a:t>
            </a:r>
            <a:endParaRPr lang="en-US" dirty="0"/>
          </a:p>
        </p:txBody>
      </p:sp>
      <p:sp>
        <p:nvSpPr>
          <p:cNvPr id="4" name="Slide Number Placeholder 3"/>
          <p:cNvSpPr>
            <a:spLocks noGrp="1"/>
          </p:cNvSpPr>
          <p:nvPr>
            <p:ph type="sldNum" sz="quarter" idx="10"/>
          </p:nvPr>
        </p:nvSpPr>
        <p:spPr/>
        <p:txBody>
          <a:bodyPr/>
          <a:lstStyle/>
          <a:p>
            <a:fld id="{3C62C7AA-B806-4FC8-9166-1F5C6FC24AFF}" type="slidenum">
              <a:rPr lang="en-US" smtClean="0"/>
              <a:t>9</a:t>
            </a:fld>
            <a:endParaRPr lang="en-US"/>
          </a:p>
        </p:txBody>
      </p:sp>
    </p:spTree>
    <p:extLst>
      <p:ext uri="{BB962C8B-B14F-4D97-AF65-F5344CB8AC3E}">
        <p14:creationId xmlns:p14="http://schemas.microsoft.com/office/powerpoint/2010/main" val="102032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5" name="Group 7"/>
          <p:cNvGrpSpPr>
            <a:grpSpLocks/>
          </p:cNvGrpSpPr>
          <p:nvPr/>
        </p:nvGrpSpPr>
        <p:grpSpPr bwMode="auto">
          <a:xfrm>
            <a:off x="0" y="0"/>
            <a:ext cx="9148763" cy="6856413"/>
            <a:chOff x="0" y="0"/>
            <a:chExt cx="5763" cy="4319"/>
          </a:xfrm>
        </p:grpSpPr>
        <p:sp>
          <p:nvSpPr>
            <p:cNvPr id="2050" name="Rectangle 2"/>
            <p:cNvSpPr>
              <a:spLocks noChangeArrowheads="1"/>
            </p:cNvSpPr>
            <p:nvPr/>
          </p:nvSpPr>
          <p:spPr bwMode="ltGray">
            <a:xfrm>
              <a:off x="0" y="0"/>
              <a:ext cx="528" cy="4319"/>
            </a:xfrm>
            <a:prstGeom prst="rect">
              <a:avLst/>
            </a:prstGeom>
            <a:gradFill rotWithShape="0">
              <a:gsLst>
                <a:gs pos="0">
                  <a:srgbClr val="000000"/>
                </a:gs>
                <a:gs pos="50000">
                  <a:srgbClr val="000000">
                    <a:gamma/>
                    <a:tint val="0"/>
                    <a:invGamma/>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Line 3"/>
            <p:cNvSpPr>
              <a:spLocks noChangeShapeType="1"/>
            </p:cNvSpPr>
            <p:nvPr/>
          </p:nvSpPr>
          <p:spPr bwMode="ltGray">
            <a:xfrm>
              <a:off x="0" y="231"/>
              <a:ext cx="5760"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Line 4"/>
            <p:cNvSpPr>
              <a:spLocks noChangeShapeType="1"/>
            </p:cNvSpPr>
            <p:nvPr/>
          </p:nvSpPr>
          <p:spPr bwMode="auto">
            <a:xfrm>
              <a:off x="0" y="285"/>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Line 5"/>
            <p:cNvSpPr>
              <a:spLocks noChangeShapeType="1"/>
            </p:cNvSpPr>
            <p:nvPr/>
          </p:nvSpPr>
          <p:spPr bwMode="auto">
            <a:xfrm>
              <a:off x="0" y="3972"/>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Line 6"/>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6" name="Rectangle 8"/>
          <p:cNvSpPr>
            <a:spLocks noGrp="1" noChangeArrowheads="1"/>
          </p:cNvSpPr>
          <p:nvPr>
            <p:ph type="ctrTitle" sz="quarter"/>
          </p:nvPr>
        </p:nvSpPr>
        <p:spPr>
          <a:xfrm>
            <a:off x="1066800" y="2286000"/>
            <a:ext cx="7772400" cy="1143000"/>
          </a:xfrm>
        </p:spPr>
        <p:txBody>
          <a:bodyPr/>
          <a:lstStyle>
            <a:lvl1pPr>
              <a:defRPr/>
            </a:lvl1pPr>
          </a:lstStyle>
          <a:p>
            <a:pPr lvl="0"/>
            <a:r>
              <a:rPr lang="en-US" altLang="en-US" noProof="0" smtClean="0"/>
              <a:t>Click to edit Master title style</a:t>
            </a:r>
          </a:p>
        </p:txBody>
      </p:sp>
      <p:sp>
        <p:nvSpPr>
          <p:cNvPr id="2057" name="Rectangle 9"/>
          <p:cNvSpPr>
            <a:spLocks noGrp="1" noChangeArrowheads="1"/>
          </p:cNvSpPr>
          <p:nvPr>
            <p:ph type="subTitle" sz="quarter" idx="1"/>
          </p:nvPr>
        </p:nvSpPr>
        <p:spPr>
          <a:xfrm>
            <a:off x="1752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58" name="Rectangle 10"/>
          <p:cNvSpPr>
            <a:spLocks noGrp="1" noChangeArrowheads="1"/>
          </p:cNvSpPr>
          <p:nvPr>
            <p:ph type="dt" sz="quarter" idx="2"/>
          </p:nvPr>
        </p:nvSpPr>
        <p:spPr/>
        <p:txBody>
          <a:bodyPr/>
          <a:lstStyle>
            <a:lvl1pPr>
              <a:defRPr/>
            </a:lvl1pPr>
          </a:lstStyle>
          <a:p>
            <a:endParaRPr lang="en-US" altLang="en-US"/>
          </a:p>
        </p:txBody>
      </p:sp>
      <p:sp>
        <p:nvSpPr>
          <p:cNvPr id="2059" name="Rectangle 11"/>
          <p:cNvSpPr>
            <a:spLocks noGrp="1" noChangeArrowheads="1"/>
          </p:cNvSpPr>
          <p:nvPr>
            <p:ph type="ftr" sz="quarter" idx="3"/>
          </p:nvPr>
        </p:nvSpPr>
        <p:spPr/>
        <p:txBody>
          <a:bodyPr/>
          <a:lstStyle>
            <a:lvl1pPr>
              <a:defRPr/>
            </a:lvl1pPr>
          </a:lstStyle>
          <a:p>
            <a:endParaRPr lang="en-US" altLang="en-US"/>
          </a:p>
        </p:txBody>
      </p:sp>
      <p:sp>
        <p:nvSpPr>
          <p:cNvPr id="2060" name="Rectangle 12"/>
          <p:cNvSpPr>
            <a:spLocks noGrp="1" noChangeArrowheads="1"/>
          </p:cNvSpPr>
          <p:nvPr>
            <p:ph type="sldNum" sz="quarter" idx="4"/>
          </p:nvPr>
        </p:nvSpPr>
        <p:spPr/>
        <p:txBody>
          <a:bodyPr/>
          <a:lstStyle>
            <a:lvl1pPr>
              <a:defRPr/>
            </a:lvl1pPr>
          </a:lstStyle>
          <a:p>
            <a:fld id="{F5E02A7A-05CF-4F39-9391-9CFB4BFD341E}"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A7163FE-027D-46DF-91D4-4526E69F547A}" type="slidenum">
              <a:rPr lang="en-US" altLang="en-US"/>
              <a:pPr/>
              <a:t>‹#›</a:t>
            </a:fld>
            <a:endParaRPr lang="en-US" altLang="en-US"/>
          </a:p>
        </p:txBody>
      </p:sp>
    </p:spTree>
    <p:extLst>
      <p:ext uri="{BB962C8B-B14F-4D97-AF65-F5344CB8AC3E}">
        <p14:creationId xmlns:p14="http://schemas.microsoft.com/office/powerpoint/2010/main" val="320876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83E209C-165C-4C77-9CD4-37DF09DB2D2F}" type="slidenum">
              <a:rPr lang="en-US" altLang="en-US"/>
              <a:pPr/>
              <a:t>‹#›</a:t>
            </a:fld>
            <a:endParaRPr lang="en-US" altLang="en-US"/>
          </a:p>
        </p:txBody>
      </p:sp>
    </p:spTree>
    <p:extLst>
      <p:ext uri="{BB962C8B-B14F-4D97-AF65-F5344CB8AC3E}">
        <p14:creationId xmlns:p14="http://schemas.microsoft.com/office/powerpoint/2010/main" val="104285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23C881F-BB14-42ED-B80F-020BC1DAE2D2}" type="slidenum">
              <a:rPr lang="en-US" altLang="en-US"/>
              <a:pPr/>
              <a:t>‹#›</a:t>
            </a:fld>
            <a:endParaRPr lang="en-US" altLang="en-US"/>
          </a:p>
        </p:txBody>
      </p:sp>
    </p:spTree>
    <p:extLst>
      <p:ext uri="{BB962C8B-B14F-4D97-AF65-F5344CB8AC3E}">
        <p14:creationId xmlns:p14="http://schemas.microsoft.com/office/powerpoint/2010/main" val="28437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B3AEB3A-4F1A-41A0-96EA-EB12E99C3D10}" type="slidenum">
              <a:rPr lang="en-US" altLang="en-US"/>
              <a:pPr/>
              <a:t>‹#›</a:t>
            </a:fld>
            <a:endParaRPr lang="en-US" altLang="en-US"/>
          </a:p>
        </p:txBody>
      </p:sp>
    </p:spTree>
    <p:extLst>
      <p:ext uri="{BB962C8B-B14F-4D97-AF65-F5344CB8AC3E}">
        <p14:creationId xmlns:p14="http://schemas.microsoft.com/office/powerpoint/2010/main" val="321685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2C25F8-2F15-418C-BD36-E5FC4061919B}" type="slidenum">
              <a:rPr lang="en-US" altLang="en-US"/>
              <a:pPr/>
              <a:t>‹#›</a:t>
            </a:fld>
            <a:endParaRPr lang="en-US" altLang="en-US"/>
          </a:p>
        </p:txBody>
      </p:sp>
    </p:spTree>
    <p:extLst>
      <p:ext uri="{BB962C8B-B14F-4D97-AF65-F5344CB8AC3E}">
        <p14:creationId xmlns:p14="http://schemas.microsoft.com/office/powerpoint/2010/main" val="118808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B642225-16A2-4E4E-B46B-362221497ADA}" type="slidenum">
              <a:rPr lang="en-US" altLang="en-US"/>
              <a:pPr/>
              <a:t>‹#›</a:t>
            </a:fld>
            <a:endParaRPr lang="en-US" altLang="en-US"/>
          </a:p>
        </p:txBody>
      </p:sp>
    </p:spTree>
    <p:extLst>
      <p:ext uri="{BB962C8B-B14F-4D97-AF65-F5344CB8AC3E}">
        <p14:creationId xmlns:p14="http://schemas.microsoft.com/office/powerpoint/2010/main" val="228979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66DFCE8-449D-4F6A-96FF-DB5CB63528E2}" type="slidenum">
              <a:rPr lang="en-US" altLang="en-US"/>
              <a:pPr/>
              <a:t>‹#›</a:t>
            </a:fld>
            <a:endParaRPr lang="en-US" altLang="en-US"/>
          </a:p>
        </p:txBody>
      </p:sp>
    </p:spTree>
    <p:extLst>
      <p:ext uri="{BB962C8B-B14F-4D97-AF65-F5344CB8AC3E}">
        <p14:creationId xmlns:p14="http://schemas.microsoft.com/office/powerpoint/2010/main" val="234405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1A88F86-647A-42DD-8AAB-20A69E5E6A73}" type="slidenum">
              <a:rPr lang="en-US" altLang="en-US"/>
              <a:pPr/>
              <a:t>‹#›</a:t>
            </a:fld>
            <a:endParaRPr lang="en-US" altLang="en-US"/>
          </a:p>
        </p:txBody>
      </p:sp>
    </p:spTree>
    <p:extLst>
      <p:ext uri="{BB962C8B-B14F-4D97-AF65-F5344CB8AC3E}">
        <p14:creationId xmlns:p14="http://schemas.microsoft.com/office/powerpoint/2010/main" val="11555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A3DD6F-F908-4013-86E7-43B144360E5C}" type="slidenum">
              <a:rPr lang="en-US" altLang="en-US"/>
              <a:pPr/>
              <a:t>‹#›</a:t>
            </a:fld>
            <a:endParaRPr lang="en-US" altLang="en-US"/>
          </a:p>
        </p:txBody>
      </p:sp>
    </p:spTree>
    <p:extLst>
      <p:ext uri="{BB962C8B-B14F-4D97-AF65-F5344CB8AC3E}">
        <p14:creationId xmlns:p14="http://schemas.microsoft.com/office/powerpoint/2010/main" val="108298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C698BCB-57BF-4883-9B2E-49BC345AB05F}" type="slidenum">
              <a:rPr lang="en-US" altLang="en-US"/>
              <a:pPr/>
              <a:t>‹#›</a:t>
            </a:fld>
            <a:endParaRPr lang="en-US" altLang="en-US"/>
          </a:p>
        </p:txBody>
      </p:sp>
    </p:spTree>
    <p:extLst>
      <p:ext uri="{BB962C8B-B14F-4D97-AF65-F5344CB8AC3E}">
        <p14:creationId xmlns:p14="http://schemas.microsoft.com/office/powerpoint/2010/main" val="349149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0" y="0"/>
            <a:ext cx="9148763" cy="6856413"/>
            <a:chOff x="0" y="0"/>
            <a:chExt cx="5763" cy="4319"/>
          </a:xfrm>
        </p:grpSpPr>
        <p:sp>
          <p:nvSpPr>
            <p:cNvPr id="1026" name="Rectangle 2"/>
            <p:cNvSpPr>
              <a:spLocks noChangeArrowheads="1"/>
            </p:cNvSpPr>
            <p:nvPr/>
          </p:nvSpPr>
          <p:spPr bwMode="ltGray">
            <a:xfrm>
              <a:off x="0" y="0"/>
              <a:ext cx="528" cy="4319"/>
            </a:xfrm>
            <a:prstGeom prst="rect">
              <a:avLst/>
            </a:prstGeom>
            <a:gradFill rotWithShape="0">
              <a:gsLst>
                <a:gs pos="0">
                  <a:srgbClr val="000000"/>
                </a:gs>
                <a:gs pos="50000">
                  <a:srgbClr val="000000">
                    <a:gamma/>
                    <a:tint val="0"/>
                    <a:invGamma/>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Line 3"/>
            <p:cNvSpPr>
              <a:spLocks noChangeShapeType="1"/>
            </p:cNvSpPr>
            <p:nvPr/>
          </p:nvSpPr>
          <p:spPr bwMode="ltGray">
            <a:xfrm>
              <a:off x="0" y="231"/>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Line 4"/>
            <p:cNvSpPr>
              <a:spLocks noChangeShapeType="1"/>
            </p:cNvSpPr>
            <p:nvPr/>
          </p:nvSpPr>
          <p:spPr bwMode="black">
            <a:xfrm>
              <a:off x="0" y="285"/>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Line 5"/>
            <p:cNvSpPr>
              <a:spLocks noChangeShapeType="1"/>
            </p:cNvSpPr>
            <p:nvPr/>
          </p:nvSpPr>
          <p:spPr bwMode="black">
            <a:xfrm>
              <a:off x="0" y="3972"/>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6"/>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2" name="Rectangle 8"/>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33" name="Rectangle 9"/>
          <p:cNvSpPr>
            <a:spLocks noGrp="1" noChangeArrowheads="1"/>
          </p:cNvSpPr>
          <p:nvPr>
            <p:ph type="body" idx="1"/>
          </p:nvPr>
        </p:nvSpPr>
        <p:spPr bwMode="auto">
          <a:xfrm>
            <a:off x="1066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4" name="Rectangle 10"/>
          <p:cNvSpPr>
            <a:spLocks noGrp="1" noChangeArrowheads="1"/>
          </p:cNvSpPr>
          <p:nvPr>
            <p:ph type="dt" sz="half" idx="2"/>
          </p:nvPr>
        </p:nvSpPr>
        <p:spPr bwMode="auto">
          <a:xfrm>
            <a:off x="10668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35" name="Rectangle 11"/>
          <p:cNvSpPr>
            <a:spLocks noGrp="1" noChangeArrowheads="1"/>
          </p:cNvSpPr>
          <p:nvPr>
            <p:ph type="ftr" sz="quarter" idx="3"/>
          </p:nvPr>
        </p:nvSpPr>
        <p:spPr bwMode="auto">
          <a:xfrm>
            <a:off x="3505200"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6" name="Rectangle 12"/>
          <p:cNvSpPr>
            <a:spLocks noGrp="1" noChangeArrowheads="1"/>
          </p:cNvSpPr>
          <p:nvPr>
            <p:ph type="sldNum" sz="quarter" idx="4"/>
          </p:nvPr>
        </p:nvSpPr>
        <p:spPr bwMode="auto">
          <a:xfrm>
            <a:off x="6934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E3958B36-5566-4AE2-AFB7-C2698080317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Arial" pitchFamily="34" charset="0"/>
        </a:defRPr>
      </a:lvl2pPr>
      <a:lvl3pPr algn="l" rtl="0" eaLnBrk="1" fontAlgn="base" hangingPunct="1">
        <a:spcBef>
          <a:spcPct val="0"/>
        </a:spcBef>
        <a:spcAft>
          <a:spcPct val="0"/>
        </a:spcAft>
        <a:defRPr sz="4400" i="1">
          <a:solidFill>
            <a:schemeClr val="tx2"/>
          </a:solidFill>
          <a:latin typeface="Arial" pitchFamily="34" charset="0"/>
        </a:defRPr>
      </a:lvl3pPr>
      <a:lvl4pPr algn="l" rtl="0" eaLnBrk="1" fontAlgn="base" hangingPunct="1">
        <a:spcBef>
          <a:spcPct val="0"/>
        </a:spcBef>
        <a:spcAft>
          <a:spcPct val="0"/>
        </a:spcAft>
        <a:defRPr sz="4400" i="1">
          <a:solidFill>
            <a:schemeClr val="tx2"/>
          </a:solidFill>
          <a:latin typeface="Arial" pitchFamily="34" charset="0"/>
        </a:defRPr>
      </a:lvl4pPr>
      <a:lvl5pPr algn="l" rtl="0" eaLnBrk="1" fontAlgn="base" hangingPunct="1">
        <a:spcBef>
          <a:spcPct val="0"/>
        </a:spcBef>
        <a:spcAft>
          <a:spcPct val="0"/>
        </a:spcAft>
        <a:defRPr sz="4400" i="1">
          <a:solidFill>
            <a:schemeClr val="tx2"/>
          </a:solidFill>
          <a:latin typeface="Arial" pitchFamily="34" charset="0"/>
        </a:defRPr>
      </a:lvl5pPr>
      <a:lvl6pPr marL="457200" algn="l" rtl="0" eaLnBrk="1" fontAlgn="base" hangingPunct="1">
        <a:spcBef>
          <a:spcPct val="0"/>
        </a:spcBef>
        <a:spcAft>
          <a:spcPct val="0"/>
        </a:spcAft>
        <a:defRPr sz="4400" i="1">
          <a:solidFill>
            <a:schemeClr val="tx2"/>
          </a:solidFill>
          <a:latin typeface="Arial" pitchFamily="34" charset="0"/>
        </a:defRPr>
      </a:lvl6pPr>
      <a:lvl7pPr marL="914400" algn="l" rtl="0" eaLnBrk="1" fontAlgn="base" hangingPunct="1">
        <a:spcBef>
          <a:spcPct val="0"/>
        </a:spcBef>
        <a:spcAft>
          <a:spcPct val="0"/>
        </a:spcAft>
        <a:defRPr sz="4400" i="1">
          <a:solidFill>
            <a:schemeClr val="tx2"/>
          </a:solidFill>
          <a:latin typeface="Arial" pitchFamily="34" charset="0"/>
        </a:defRPr>
      </a:lvl7pPr>
      <a:lvl8pPr marL="1371600" algn="l" rtl="0" eaLnBrk="1" fontAlgn="base" hangingPunct="1">
        <a:spcBef>
          <a:spcPct val="0"/>
        </a:spcBef>
        <a:spcAft>
          <a:spcPct val="0"/>
        </a:spcAft>
        <a:defRPr sz="4400" i="1">
          <a:solidFill>
            <a:schemeClr val="tx2"/>
          </a:solidFill>
          <a:latin typeface="Arial" pitchFamily="34" charset="0"/>
        </a:defRPr>
      </a:lvl8pPr>
      <a:lvl9pPr marL="1828800" algn="l" rtl="0" eaLnBrk="1" fontAlgn="base" hangingPunct="1">
        <a:spcBef>
          <a:spcPct val="0"/>
        </a:spcBef>
        <a:spcAft>
          <a:spcPct val="0"/>
        </a:spcAft>
        <a:defRPr sz="4400" i="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SAVING OUR NEIGHBORHOOD</a:t>
            </a:r>
            <a:endParaRPr lang="en-US" dirty="0"/>
          </a:p>
        </p:txBody>
      </p:sp>
      <p:sp>
        <p:nvSpPr>
          <p:cNvPr id="3" name="Subtitle 2"/>
          <p:cNvSpPr>
            <a:spLocks noGrp="1"/>
          </p:cNvSpPr>
          <p:nvPr>
            <p:ph type="subTitle" sz="quarter" idx="1"/>
          </p:nvPr>
        </p:nvSpPr>
        <p:spPr/>
        <p:txBody>
          <a:bodyPr/>
          <a:lstStyle/>
          <a:p>
            <a:r>
              <a:rPr lang="en-US" dirty="0" smtClean="0">
                <a:solidFill>
                  <a:srgbClr val="FF0000"/>
                </a:solidFill>
              </a:rPr>
              <a:t>NEGATIVE TRAFFIC IMPACTS</a:t>
            </a:r>
            <a:endParaRPr lang="en-US" dirty="0">
              <a:solidFill>
                <a:srgbClr val="FF0000"/>
              </a:solidFill>
            </a:endParaRPr>
          </a:p>
        </p:txBody>
      </p:sp>
    </p:spTree>
    <p:extLst>
      <p:ext uri="{BB962C8B-B14F-4D97-AF65-F5344CB8AC3E}">
        <p14:creationId xmlns:p14="http://schemas.microsoft.com/office/powerpoint/2010/main" val="290641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YEARS SINCE LAST SHOULDER WORK</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854306" y="2778106"/>
            <a:ext cx="4343400" cy="2444788"/>
          </a:xfrm>
        </p:spPr>
      </p:pic>
    </p:spTree>
    <p:extLst>
      <p:ext uri="{BB962C8B-B14F-4D97-AF65-F5344CB8AC3E}">
        <p14:creationId xmlns:p14="http://schemas.microsoft.com/office/powerpoint/2010/main" val="116098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DRYDEN AT QUILICI</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270598" y="2530002"/>
            <a:ext cx="4602802" cy="2590799"/>
          </a:xfrm>
        </p:spPr>
      </p:pic>
    </p:spTree>
    <p:extLst>
      <p:ext uri="{BB962C8B-B14F-4D97-AF65-F5344CB8AC3E}">
        <p14:creationId xmlns:p14="http://schemas.microsoft.com/office/powerpoint/2010/main" val="3715591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 CURVES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743200" y="2794760"/>
            <a:ext cx="4419600" cy="2487679"/>
          </a:xfrm>
        </p:spPr>
      </p:pic>
    </p:spTree>
    <p:extLst>
      <p:ext uri="{BB962C8B-B14F-4D97-AF65-F5344CB8AC3E}">
        <p14:creationId xmlns:p14="http://schemas.microsoft.com/office/powerpoint/2010/main" val="4148109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NEIGHBORHOOD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2432" y="1981200"/>
            <a:ext cx="7441135" cy="4114800"/>
          </a:xfrm>
        </p:spPr>
      </p:pic>
      <p:cxnSp>
        <p:nvCxnSpPr>
          <p:cNvPr id="5" name="Straight Connector 4"/>
          <p:cNvCxnSpPr/>
          <p:nvPr/>
        </p:nvCxnSpPr>
        <p:spPr bwMode="auto">
          <a:xfrm>
            <a:off x="3581400" y="2362200"/>
            <a:ext cx="0" cy="3048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3429000" y="2667000"/>
            <a:ext cx="152400" cy="990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3352800" y="3657600"/>
            <a:ext cx="76200" cy="3048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3352800" y="3962400"/>
            <a:ext cx="304800" cy="381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a:off x="3581400" y="4000500"/>
            <a:ext cx="76200" cy="457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3352800" y="4457700"/>
            <a:ext cx="228600" cy="2667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020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 NEIGHBORHOOD</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0200" y="1447800"/>
            <a:ext cx="6705600" cy="4745159"/>
          </a:xfrm>
        </p:spPr>
      </p:pic>
      <p:cxnSp>
        <p:nvCxnSpPr>
          <p:cNvPr id="6" name="Straight Connector 5"/>
          <p:cNvCxnSpPr/>
          <p:nvPr/>
        </p:nvCxnSpPr>
        <p:spPr bwMode="auto">
          <a:xfrm flipH="1">
            <a:off x="5181600" y="4114800"/>
            <a:ext cx="533400" cy="762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4953000" y="4174067"/>
            <a:ext cx="228600" cy="3048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4953000" y="4495800"/>
            <a:ext cx="0" cy="3048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4953000" y="4783667"/>
            <a:ext cx="381000" cy="93133"/>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5334000" y="4876800"/>
            <a:ext cx="762000" cy="60960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flipV="1">
            <a:off x="6096000" y="4830233"/>
            <a:ext cx="0" cy="656167"/>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H="1" flipV="1">
            <a:off x="5715000" y="4114800"/>
            <a:ext cx="381000" cy="715433"/>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3861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PROJECT SITE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531" y="1981200"/>
            <a:ext cx="4938937" cy="4114800"/>
          </a:xfrm>
        </p:spPr>
      </p:pic>
      <p:cxnSp>
        <p:nvCxnSpPr>
          <p:cNvPr id="5" name="Straight Connector 4"/>
          <p:cNvCxnSpPr/>
          <p:nvPr/>
        </p:nvCxnSpPr>
        <p:spPr bwMode="auto">
          <a:xfrm>
            <a:off x="3124200" y="4419600"/>
            <a:ext cx="1143000" cy="8382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0254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WASHOE COUNTY CODE</a:t>
            </a:r>
            <a:endParaRPr lang="en-US" dirty="0"/>
          </a:p>
        </p:txBody>
      </p:sp>
      <p:sp>
        <p:nvSpPr>
          <p:cNvPr id="3" name="Content Placeholder 2"/>
          <p:cNvSpPr>
            <a:spLocks noGrp="1"/>
          </p:cNvSpPr>
          <p:nvPr>
            <p:ph idx="1"/>
          </p:nvPr>
        </p:nvSpPr>
        <p:spPr/>
        <p:txBody>
          <a:bodyPr/>
          <a:lstStyle/>
          <a:p>
            <a:r>
              <a:rPr lang="en-US" i="1" dirty="0"/>
              <a:t>Article </a:t>
            </a:r>
            <a:r>
              <a:rPr lang="en-US" i="1" dirty="0" smtClean="0"/>
              <a:t>308 - HOME </a:t>
            </a:r>
            <a:r>
              <a:rPr lang="en-US" i="1" dirty="0"/>
              <a:t>OCCUPATIONS</a:t>
            </a:r>
          </a:p>
          <a:p>
            <a:r>
              <a:rPr lang="en-US" sz="2000" b="1" dirty="0" smtClean="0"/>
              <a:t>Section </a:t>
            </a:r>
            <a:r>
              <a:rPr lang="en-US" sz="2000" b="1" dirty="0"/>
              <a:t>110.308.00 Purpose. </a:t>
            </a:r>
            <a:r>
              <a:rPr lang="en-US" sz="2000" dirty="0"/>
              <a:t>The purpose of this article, Article 308, Home Occupations, is </a:t>
            </a:r>
            <a:r>
              <a:rPr lang="en-US" sz="2000" dirty="0" smtClean="0"/>
              <a:t>to provide </a:t>
            </a:r>
            <a:r>
              <a:rPr lang="en-US" sz="2000" dirty="0"/>
              <a:t>for business uses in association with dwellings where such uses will clearly not alter </a:t>
            </a:r>
            <a:r>
              <a:rPr lang="en-US" sz="2000" dirty="0" smtClean="0"/>
              <a:t>the character </a:t>
            </a:r>
            <a:r>
              <a:rPr lang="en-US" sz="2000" dirty="0"/>
              <a:t>or appearance of the residential environment.</a:t>
            </a:r>
          </a:p>
          <a:p>
            <a:endParaRPr lang="en-US" sz="2000" b="1" dirty="0" smtClean="0"/>
          </a:p>
          <a:p>
            <a:r>
              <a:rPr lang="en-US" sz="2000" b="1" dirty="0" smtClean="0"/>
              <a:t>Section </a:t>
            </a:r>
            <a:r>
              <a:rPr lang="en-US" sz="2000" b="1" dirty="0"/>
              <a:t>110.308.05 Applicability. </a:t>
            </a:r>
            <a:r>
              <a:rPr lang="en-US" sz="2000" dirty="0"/>
              <a:t>Home occupations shall be allowed in any regulatory </a:t>
            </a:r>
            <a:r>
              <a:rPr lang="en-US" sz="2000" dirty="0" smtClean="0"/>
              <a:t>zone which </a:t>
            </a:r>
            <a:r>
              <a:rPr lang="en-US" sz="2000" dirty="0"/>
              <a:t>allows dwellings or has a residential unit currently on the property. Home occupations </a:t>
            </a:r>
            <a:r>
              <a:rPr lang="en-US" sz="2000" dirty="0" smtClean="0"/>
              <a:t>are regulated </a:t>
            </a:r>
            <a:r>
              <a:rPr lang="en-US" sz="2000" dirty="0"/>
              <a:t>by Chapter 25 of the Washoe County Code. Home occupations are assigned to </a:t>
            </a:r>
            <a:r>
              <a:rPr lang="en-US" sz="2000" dirty="0" smtClean="0"/>
              <a:t>the holder </a:t>
            </a:r>
            <a:r>
              <a:rPr lang="en-US" sz="2000" dirty="0"/>
              <a:t>of the home business license and are not appurtenant to the land or structure.</a:t>
            </a:r>
          </a:p>
        </p:txBody>
      </p:sp>
    </p:spTree>
    <p:extLst>
      <p:ext uri="{BB962C8B-B14F-4D97-AF65-F5344CB8AC3E}">
        <p14:creationId xmlns:p14="http://schemas.microsoft.com/office/powerpoint/2010/main" val="102860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 GENERATION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3954" y="2362200"/>
            <a:ext cx="7935246" cy="3285377"/>
          </a:xfrm>
        </p:spPr>
      </p:pic>
    </p:spTree>
    <p:extLst>
      <p:ext uri="{BB962C8B-B14F-4D97-AF65-F5344CB8AC3E}">
        <p14:creationId xmlns:p14="http://schemas.microsoft.com/office/powerpoint/2010/main" val="798820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STEEP TERRAIN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6448" y="1981200"/>
            <a:ext cx="4433103" cy="4114800"/>
          </a:xfrm>
        </p:spPr>
      </p:pic>
    </p:spTree>
    <p:extLst>
      <p:ext uri="{BB962C8B-B14F-4D97-AF65-F5344CB8AC3E}">
        <p14:creationId xmlns:p14="http://schemas.microsoft.com/office/powerpoint/2010/main" val="1451973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DRYDEN POOR MAINENANCE</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7832" y="1981200"/>
            <a:ext cx="7310336" cy="4114800"/>
          </a:xfrm>
        </p:spPr>
      </p:pic>
    </p:spTree>
    <p:extLst>
      <p:ext uri="{BB962C8B-B14F-4D97-AF65-F5344CB8AC3E}">
        <p14:creationId xmlns:p14="http://schemas.microsoft.com/office/powerpoint/2010/main" val="110566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POOR MAINTENANCE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97832" y="1981200"/>
            <a:ext cx="7310336" cy="4114800"/>
          </a:xfrm>
        </p:spPr>
      </p:pic>
    </p:spTree>
    <p:extLst>
      <p:ext uri="{BB962C8B-B14F-4D97-AF65-F5344CB8AC3E}">
        <p14:creationId xmlns:p14="http://schemas.microsoft.com/office/powerpoint/2010/main" val="2865461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design template">
  <a:themeElements>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9966FF"/>
        </a:dk2>
        <a:lt2>
          <a:srgbClr val="CBCBCB"/>
        </a:lt2>
        <a:accent1>
          <a:srgbClr val="6699FF"/>
        </a:accent1>
        <a:accent2>
          <a:srgbClr val="777777"/>
        </a:accent2>
        <a:accent3>
          <a:srgbClr val="FFFFFF"/>
        </a:accent3>
        <a:accent4>
          <a:srgbClr val="000000"/>
        </a:accent4>
        <a:accent5>
          <a:srgbClr val="B8CAFF"/>
        </a:accent5>
        <a:accent6>
          <a:srgbClr val="6B6B6B"/>
        </a:accent6>
        <a:hlink>
          <a:srgbClr val="00CCCC"/>
        </a:hlink>
        <a:folHlink>
          <a:srgbClr val="FF66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777777"/>
        </a:lt2>
        <a:accent1>
          <a:srgbClr val="CBCBCB"/>
        </a:accent1>
        <a:accent2>
          <a:srgbClr val="969696"/>
        </a:accent2>
        <a:accent3>
          <a:srgbClr val="FFFFFF"/>
        </a:accent3>
        <a:accent4>
          <a:srgbClr val="000000"/>
        </a:accent4>
        <a:accent5>
          <a:srgbClr val="E2E2E2"/>
        </a:accent5>
        <a:accent6>
          <a:srgbClr val="878787"/>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design template</Template>
  <TotalTime>296</TotalTime>
  <Words>718</Words>
  <Application>Microsoft Office PowerPoint</Application>
  <PresentationFormat>On-screen Show (4:3)</PresentationFormat>
  <Paragraphs>55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Black design template</vt:lpstr>
      <vt:lpstr>SAVING OUR NEIGHBORHOOD</vt:lpstr>
      <vt:lpstr>OUR NEIGHBORHOOD</vt:lpstr>
      <vt:lpstr>OC NEIGHBORHOOD</vt:lpstr>
      <vt:lpstr>PROPOSED PROJECT SITE</vt:lpstr>
      <vt:lpstr>WASHOE COUNTY CODE</vt:lpstr>
      <vt:lpstr>TRIP GENERATION</vt:lpstr>
      <vt:lpstr>STEEP TERRAIN</vt:lpstr>
      <vt:lpstr>DRYDEN POOR MAINENANCE</vt:lpstr>
      <vt:lpstr>MORE POOR MAINTENANCE</vt:lpstr>
      <vt:lpstr>4 YEARS SINCE LAST SHOULDER WORK</vt:lpstr>
      <vt:lpstr>DRYDEN AT QUILICI</vt:lpstr>
      <vt:lpstr>BLIND CURVES</vt:lpstr>
    </vt:vector>
  </TitlesOfParts>
  <Company>O C Engineering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SAVING OUR NEIGHBORHOOD</dc:title>
  <dc:creator>Art O'Connor</dc:creator>
  <cp:lastModifiedBy>donna fagan</cp:lastModifiedBy>
  <cp:revision>19</cp:revision>
  <cp:lastPrinted>2017-06-01T17:43:55Z</cp:lastPrinted>
  <dcterms:created xsi:type="dcterms:W3CDTF">2017-05-09T20:40:15Z</dcterms:created>
  <dcterms:modified xsi:type="dcterms:W3CDTF">2017-06-02T20:59:25Z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TC010689801033</vt:lpwstr>
  </property>
</Properties>
</file>